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  <p:embeddedFont>
      <p:font typeface="Lato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0040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Healthcare Provider Fraud Detection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17469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Detecting Fraudulent Medicare Providers from Multi-Table Claims Data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662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318" y="500539"/>
            <a:ext cx="8756571" cy="453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Error Analysis, Feature Importance, &amp; Business Impact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635318" y="1408152"/>
            <a:ext cx="38889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Insights from Error Analysis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35318" y="1929884"/>
            <a:ext cx="9632990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False Positives: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Legitimate high-cost providers were sometimes flagged, indicating a need for more nuanced features related to practice specialty and volume.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35318" y="2574369"/>
            <a:ext cx="9632990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False Negatives: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Subtle fraud cases with less obvious patterns were occasionally missed, suggesting an opportunity for incorporating temporal trend analysis.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5318" y="3336846"/>
            <a:ext cx="2652117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Top Contributing Features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35318" y="3801904"/>
            <a:ext cx="963299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ClaimsPerPatient: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High frequency of claims for individual patients.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35318" y="4155877"/>
            <a:ext cx="963299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AvgReimbursed: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Unusually high average reimbursement amounts.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35318" y="4509849"/>
            <a:ext cx="963299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InpatientRatio: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Skewed proportions of inpatient vs. outpatient claims.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35318" y="4863822"/>
            <a:ext cx="963299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ChronicConditions: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The number of chronic conditions linked to claims.</a:t>
            </a:r>
            <a:endParaRPr lang="en-US" sz="14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318" y="5358527"/>
            <a:ext cx="4770596" cy="2166223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0718840" y="1408152"/>
            <a:ext cx="3283744" cy="680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Transformative Business Impact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0718840" y="2270165"/>
            <a:ext cx="3283744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Deployment Strategy: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Monthly scoring of all providers, flagging the top 20% for in-depth investigation by Medicare.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10718840" y="3495675"/>
            <a:ext cx="3283744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Expected Outcomes: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10718840" y="3849648"/>
            <a:ext cx="3283744" cy="87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40% Reduction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 investigation costs due to more precise targeting.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10718840" y="4784646"/>
            <a:ext cx="3283744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30% Increase</a:t>
            </a:r>
            <a:pPr algn="l" lvl="1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 the detection rate of fraudulent activities.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87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29367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4479846" y="36398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5897523" y="44393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any questions?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1338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519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2320" y="555427"/>
            <a:ext cx="7752159" cy="1243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Healthcare Fraud: A $68 Billion Problem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182320" y="2096691"/>
            <a:ext cx="3776662" cy="2577465"/>
          </a:xfrm>
          <a:prstGeom prst="roundRect">
            <a:avLst>
              <a:gd name="adj" fmla="val 1157"/>
            </a:avLst>
          </a:prstGeom>
          <a:solidFill>
            <a:srgbClr val="E5DFD2"/>
          </a:solidFill>
          <a:ln/>
        </p:spPr>
      </p:sp>
      <p:sp>
        <p:nvSpPr>
          <p:cNvPr id="5" name="Shape 2"/>
          <p:cNvSpPr/>
          <p:nvPr/>
        </p:nvSpPr>
        <p:spPr>
          <a:xfrm>
            <a:off x="6381155" y="2295525"/>
            <a:ext cx="596503" cy="596503"/>
          </a:xfrm>
          <a:prstGeom prst="roundRect">
            <a:avLst>
              <a:gd name="adj" fmla="val 15327812"/>
            </a:avLst>
          </a:prstGeom>
          <a:solidFill>
            <a:srgbClr val="282824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5223" y="2459593"/>
            <a:ext cx="268367" cy="2683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81155" y="3090863"/>
            <a:ext cx="2485787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$68 Billion Annually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6381155" y="3520916"/>
            <a:ext cx="3378994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staggering cost of healthcare fraud in the U.S. every year.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10157817" y="2096691"/>
            <a:ext cx="3776662" cy="2577465"/>
          </a:xfrm>
          <a:prstGeom prst="roundRect">
            <a:avLst>
              <a:gd name="adj" fmla="val 1157"/>
            </a:avLst>
          </a:prstGeom>
          <a:solidFill>
            <a:srgbClr val="E5DFD2"/>
          </a:solidFill>
          <a:ln/>
        </p:spPr>
      </p:sp>
      <p:sp>
        <p:nvSpPr>
          <p:cNvPr id="10" name="Shape 6"/>
          <p:cNvSpPr/>
          <p:nvPr/>
        </p:nvSpPr>
        <p:spPr>
          <a:xfrm>
            <a:off x="10356652" y="2295525"/>
            <a:ext cx="596503" cy="596503"/>
          </a:xfrm>
          <a:prstGeom prst="roundRect">
            <a:avLst>
              <a:gd name="adj" fmla="val 15327812"/>
            </a:avLst>
          </a:prstGeom>
          <a:solidFill>
            <a:srgbClr val="282824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0720" y="2459593"/>
            <a:ext cx="268367" cy="2683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56652" y="3090863"/>
            <a:ext cx="2572703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Diverse Fraud Schemes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10356652" y="3520916"/>
            <a:ext cx="3378994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Billing for unrendered services, upcoding, and unbundling are common tactics.</a:t>
            </a:r>
            <a:endParaRPr lang="en-US" sz="1550" dirty="0"/>
          </a:p>
        </p:txBody>
      </p:sp>
      <p:sp>
        <p:nvSpPr>
          <p:cNvPr id="14" name="Shape 9"/>
          <p:cNvSpPr/>
          <p:nvPr/>
        </p:nvSpPr>
        <p:spPr>
          <a:xfrm>
            <a:off x="6182320" y="4872990"/>
            <a:ext cx="7752159" cy="1941195"/>
          </a:xfrm>
          <a:prstGeom prst="roundRect">
            <a:avLst>
              <a:gd name="adj" fmla="val 1537"/>
            </a:avLst>
          </a:prstGeom>
          <a:solidFill>
            <a:srgbClr val="E5DFD2"/>
          </a:solidFill>
          <a:ln/>
        </p:spPr>
      </p:sp>
      <p:sp>
        <p:nvSpPr>
          <p:cNvPr id="15" name="Shape 10"/>
          <p:cNvSpPr/>
          <p:nvPr/>
        </p:nvSpPr>
        <p:spPr>
          <a:xfrm>
            <a:off x="6381155" y="5071824"/>
            <a:ext cx="596503" cy="596503"/>
          </a:xfrm>
          <a:prstGeom prst="roundRect">
            <a:avLst>
              <a:gd name="adj" fmla="val 15327812"/>
            </a:avLst>
          </a:prstGeom>
          <a:solidFill>
            <a:srgbClr val="282824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5223" y="5235892"/>
            <a:ext cx="268367" cy="26836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81155" y="5867162"/>
            <a:ext cx="2706767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Medicare's Vulnerability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6381155" y="6297216"/>
            <a:ext cx="7354491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Millions lost due to sophisticated and often undetected fraudulent activities.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6182320" y="7037903"/>
            <a:ext cx="7752159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Business Impact: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Current rule-based systems are insufficient against evolving, complex fraud schemes, leading to significant financial drain and resource misallocation.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03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Main Problem: Detecting Fraud in a Complex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34853"/>
            <a:ext cx="3906917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Challenge of Fraud Detection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712250"/>
            <a:ext cx="390691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Rule-Based Limitations: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Existing systems only catch obvious fraud, failing to adapt to new patterns.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80253"/>
            <a:ext cx="390691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Severe Class Imbalance: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Over 90% of providers are legitimate, complicating fraud identification.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048256"/>
            <a:ext cx="390691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 False Positives: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Lead to unnecessary investigations, wasted resources, and reputational damage.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748129" y="2634853"/>
            <a:ext cx="309598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Our Strategic Goals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748129" y="3286958"/>
            <a:ext cx="3095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Target High-Risk Providers: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Precisely identify fraudulent entities.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748129" y="4454962"/>
            <a:ext cx="3095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Minimize False Alarms: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Reduce incorrect flagging to optimize resource use.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748129" y="5622965"/>
            <a:ext cx="3095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Ensure Transparency: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Provide explainable results for informed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2189"/>
            <a:ext cx="96831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End-to-End Machine Learning Pipeline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71130"/>
            <a:ext cx="680442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01046" y="2597944"/>
            <a:ext cx="37754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Phase 1: Data Cleaning &amp; EDA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01046" y="3088362"/>
            <a:ext cx="121355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Load, clean, and explore four distinct datasets, addressing missing values and initial fraud patterns.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951" y="3958828"/>
            <a:ext cx="680442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41208" y="4185642"/>
            <a:ext cx="5174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Phase 2: Feature Engineering &amp; Modeling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041208" y="4676061"/>
            <a:ext cx="117954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Aggregate provider-level features, apply SMOTE to balance classes, and train various machine learning models.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232" y="5546527"/>
            <a:ext cx="680442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381488" y="5773341"/>
            <a:ext cx="49676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Phase 3: Threshold Tuning &amp; Evaluation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381488" y="6263759"/>
            <a:ext cx="11455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Optimize model thresholds, evaluate performance using confusion matrices, PR curves, and feature importance.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7146"/>
            <a:ext cx="109293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Phase 1: Data Understanding &amp; Exploration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5290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Data Insights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905006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Fraudulent providers exhibit distinct patterns: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71982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Higher Claim Amounts: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Often submit claims for larger sums.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14180"/>
            <a:ext cx="63805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Increased Claims per Patient: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More frequent claims for individual patients.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19280"/>
            <a:ext cx="63805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Disproportionate Ratios: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Variations in inpatient/outpatient claims ratios.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49158"/>
            <a:ext cx="63805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These indicators highlight behavioral anomalies distinguishing fraudulent from legitimate activity.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5372" y="2281238"/>
            <a:ext cx="4818221" cy="3423166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735372" y="5959554"/>
            <a:ext cx="61087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Datasets: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Beneficiary, Inpatient, Outpatient, Labels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Class Imbalance: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 significant challenge, with 90% non-fraudulent and 10% fraudulent providers.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855" y="755690"/>
            <a:ext cx="8653701" cy="531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Phase 1: Feature Engineering &amp; Data Cleaning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44855" y="1819632"/>
            <a:ext cx="5081349" cy="797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From Raw Data to Actionable Insights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44855" y="2830354"/>
            <a:ext cx="5081349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Imputation: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Systematically cleaned and filled missing values across all datasets.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4855" y="3585805"/>
            <a:ext cx="5081349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New Feature Generation: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Created critical indicators such as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Age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IsDeceased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Chronic Conditions Count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and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Claims Per Provider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4855" y="4681776"/>
            <a:ext cx="5081349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Provider-Level Aggregation: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Transformed granular claim data into summary statistics like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TotalClaims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AvgReimbursed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and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InpatientRatio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per provider.</a:t>
            </a:r>
            <a:endParaRPr lang="en-US" sz="16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2937" y="1846302"/>
            <a:ext cx="5264587" cy="451568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352937" y="6601420"/>
            <a:ext cx="7540109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meticulous process ensures our dataset is robust and optimized for machine learning, providing a comprehensive view of each provider's behavior.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044" y="575191"/>
            <a:ext cx="11022687" cy="652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Phase 2: Handling Class Imbalance with SMOTE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1044" y="1776055"/>
            <a:ext cx="5235059" cy="1955125"/>
          </a:xfrm>
          <a:prstGeom prst="roundRect">
            <a:avLst>
              <a:gd name="adj" fmla="val 1603"/>
            </a:avLst>
          </a:prstGeom>
          <a:solidFill>
            <a:srgbClr val="E5DFD2"/>
          </a:solidFill>
          <a:ln/>
        </p:spPr>
      </p:sp>
      <p:sp>
        <p:nvSpPr>
          <p:cNvPr id="4" name="Text 2"/>
          <p:cNvSpPr/>
          <p:nvPr/>
        </p:nvSpPr>
        <p:spPr>
          <a:xfrm>
            <a:off x="939879" y="1984891"/>
            <a:ext cx="2611160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Before SMOTE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939879" y="2520077"/>
            <a:ext cx="4817388" cy="10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Training Data: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90% Non-Fraud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10% Fraud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31044" y="3940016"/>
            <a:ext cx="5235059" cy="1955125"/>
          </a:xfrm>
          <a:prstGeom prst="roundRect">
            <a:avLst>
              <a:gd name="adj" fmla="val 1603"/>
            </a:avLst>
          </a:prstGeom>
          <a:solidFill>
            <a:srgbClr val="E5DFD2"/>
          </a:solidFill>
          <a:ln/>
        </p:spPr>
      </p:sp>
      <p:sp>
        <p:nvSpPr>
          <p:cNvPr id="7" name="Text 5"/>
          <p:cNvSpPr/>
          <p:nvPr/>
        </p:nvSpPr>
        <p:spPr>
          <a:xfrm>
            <a:off x="939879" y="4148852"/>
            <a:ext cx="2611160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After SMOTE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939879" y="4684038"/>
            <a:ext cx="4817388" cy="10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Training Data: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50% Non-Fraud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50% Fraud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31044" y="6130052"/>
            <a:ext cx="5235059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SMOTE (Synthetic Minority Over-sampling Technique)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was crucial for generating synthetic samples of the minority class. This prevents our models from being biased towards the overwhelmingly large majority class.</a:t>
            </a:r>
            <a:endParaRPr lang="en-US" sz="16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3310" y="1776055"/>
            <a:ext cx="6755844" cy="322171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483310" y="5232678"/>
            <a:ext cx="7423547" cy="10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balancing the training data, we ensure our models learn effectively from both fraudulent and non-fraudulent patterns, leading to more accurate and robust fraud detection.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799" y="531019"/>
            <a:ext cx="7446764" cy="482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Phase 2: Model Comparison &amp; Main Results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675799" y="1303377"/>
            <a:ext cx="13278803" cy="1158597"/>
          </a:xfrm>
          <a:prstGeom prst="roundRect">
            <a:avLst>
              <a:gd name="adj" fmla="val 2500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98659" y="1326237"/>
            <a:ext cx="772358" cy="1112877"/>
          </a:xfrm>
          <a:prstGeom prst="roundRect">
            <a:avLst>
              <a:gd name="adj" fmla="val 199"/>
            </a:avLst>
          </a:prstGeom>
          <a:solidFill>
            <a:srgbClr val="E5DFD2"/>
          </a:solidFill>
          <a:ln/>
        </p:spPr>
      </p:sp>
      <p:sp>
        <p:nvSpPr>
          <p:cNvPr id="5" name="Text 3"/>
          <p:cNvSpPr/>
          <p:nvPr/>
        </p:nvSpPr>
        <p:spPr>
          <a:xfrm>
            <a:off x="939998" y="1701641"/>
            <a:ext cx="289560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1664017" y="1519238"/>
            <a:ext cx="2413873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Models Trained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664017" y="1936671"/>
            <a:ext cx="12074723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evaluated Logistic Regression, Decision Tree, Random Forest, and Gradient Boosting to identify the most effective algorithm.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675799" y="2654975"/>
            <a:ext cx="13278803" cy="4332446"/>
          </a:xfrm>
          <a:prstGeom prst="roundRect">
            <a:avLst>
              <a:gd name="adj" fmla="val 669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98659" y="2677835"/>
            <a:ext cx="772358" cy="4286726"/>
          </a:xfrm>
          <a:prstGeom prst="roundRect">
            <a:avLst>
              <a:gd name="adj" fmla="val 199"/>
            </a:avLst>
          </a:prstGeom>
          <a:solidFill>
            <a:srgbClr val="E5DFD2"/>
          </a:solidFill>
          <a:ln/>
        </p:spPr>
      </p:sp>
      <p:sp>
        <p:nvSpPr>
          <p:cNvPr id="10" name="Text 8"/>
          <p:cNvSpPr/>
          <p:nvPr/>
        </p:nvSpPr>
        <p:spPr>
          <a:xfrm>
            <a:off x="939998" y="4640104"/>
            <a:ext cx="289560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1664017" y="2870835"/>
            <a:ext cx="3307794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Random Forest: The Champion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664017" y="3288268"/>
            <a:ext cx="12074723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Outperformed all other models, demonstrating superior capability in identifying complex fraud patterns.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1664017" y="3651290"/>
            <a:ext cx="12074723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ROC-AUC = 0.95: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Excellent discrimination between classes.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1664017" y="4027765"/>
            <a:ext cx="12074723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PR-AUC = 0.92: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High precision and recall, crucial for imbalanced datasets.</a:t>
            </a:r>
            <a:endParaRPr lang="en-US" sz="15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4017" y="4553902"/>
            <a:ext cx="7896344" cy="2217658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675799" y="7204591"/>
            <a:ext cx="13278803" cy="494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Random Forest model's strong performance on both ROC-AUC and PR-AUC indicates its reliability in identifying fraudulent providers while minimizing false positives, making it ideal for our objectives.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3662"/>
            <a:ext cx="596324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Phase 3: Threshold Tuning &amp; Evaluation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793790" y="1727359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282824"/>
          </a:solidFill>
          <a:ln/>
        </p:spPr>
      </p:sp>
      <p:sp>
        <p:nvSpPr>
          <p:cNvPr id="4" name="Text 2"/>
          <p:cNvSpPr/>
          <p:nvPr/>
        </p:nvSpPr>
        <p:spPr>
          <a:xfrm>
            <a:off x="1133951" y="1602581"/>
            <a:ext cx="38184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Optimal Threshold: 0.25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33951" y="2101572"/>
            <a:ext cx="3818453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After rigorous testing, a threshold of 0.25 provided the best balance between catching fraud and minimizing false alarms.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5235893" y="1727359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282824"/>
          </a:solidFill>
          <a:ln/>
        </p:spPr>
      </p:sp>
      <p:sp>
        <p:nvSpPr>
          <p:cNvPr id="7" name="Text 5"/>
          <p:cNvSpPr/>
          <p:nvPr/>
        </p:nvSpPr>
        <p:spPr>
          <a:xfrm>
            <a:off x="5576054" y="1602581"/>
            <a:ext cx="38184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Enhanced Recall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576054" y="2101572"/>
            <a:ext cx="381845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Significantly reduces missed fraudulent cases, ensuring more illicit activities are detected.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9677995" y="1727359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282824"/>
          </a:solidFill>
          <a:ln/>
        </p:spPr>
      </p:sp>
      <p:sp>
        <p:nvSpPr>
          <p:cNvPr id="10" name="Text 8"/>
          <p:cNvSpPr/>
          <p:nvPr/>
        </p:nvSpPr>
        <p:spPr>
          <a:xfrm>
            <a:off x="10018157" y="1602581"/>
            <a:ext cx="38184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Acceptable Precision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018157" y="2101572"/>
            <a:ext cx="3818453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Maintains a low rate of false positives, preventing unnecessary investigations into legitimate providers.</a:t>
            </a:r>
            <a:endParaRPr lang="en-US" sz="14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3373517"/>
            <a:ext cx="4078843" cy="3005376"/>
          </a:xfrm>
          <a:prstGeom prst="rect">
            <a:avLst/>
          </a:prstGeom>
        </p:spPr>
      </p:pic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704" y="3373517"/>
            <a:ext cx="4289227" cy="3005376"/>
          </a:xfrm>
          <a:prstGeom prst="rect">
            <a:avLst/>
          </a:prstGeom>
        </p:spPr>
      </p:pic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382" y="3373517"/>
            <a:ext cx="4296728" cy="300537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93790" y="67800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optimized threshold ensures that Medicare resources are directed efficiently, focusing investigations on the highest-risk providers without overburdening the system with false leads.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2025-12-01T23:33:09Z</dcterms:created>
  <dcterms:modified xsi:type="dcterms:W3CDTF">2025-12-01T23:33:09Z</dcterms:modified>
</cp:coreProperties>
</file>